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1" y="293689"/>
            <a:ext cx="1674813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2775" y="2181250"/>
            <a:ext cx="8280400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2787" y="3284539"/>
            <a:ext cx="3743325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374516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4755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825" indent="0">
              <a:buNone/>
              <a:defRPr sz="1800"/>
            </a:lvl2pPr>
            <a:lvl3pPr marL="911651" indent="0">
              <a:buNone/>
              <a:defRPr sz="1600"/>
            </a:lvl3pPr>
            <a:lvl4pPr marL="1367481" indent="0">
              <a:buNone/>
              <a:defRPr sz="1400"/>
            </a:lvl4pPr>
            <a:lvl5pPr marL="1823316" indent="0">
              <a:buNone/>
              <a:defRPr sz="1400"/>
            </a:lvl5pPr>
            <a:lvl6pPr marL="2279151" indent="0">
              <a:buNone/>
              <a:defRPr sz="1400"/>
            </a:lvl6pPr>
            <a:lvl7pPr marL="2734982" indent="0">
              <a:buNone/>
              <a:defRPr sz="1400"/>
            </a:lvl7pPr>
            <a:lvl8pPr marL="3190813" indent="0">
              <a:buNone/>
              <a:defRPr sz="1400"/>
            </a:lvl8pPr>
            <a:lvl9pPr marL="3646644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5701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8314" y="1125538"/>
            <a:ext cx="413543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75" y="1125538"/>
            <a:ext cx="4137025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770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25" indent="0">
              <a:buNone/>
              <a:defRPr sz="2000" b="1"/>
            </a:lvl2pPr>
            <a:lvl3pPr marL="911651" indent="0">
              <a:buNone/>
              <a:defRPr sz="1800" b="1"/>
            </a:lvl3pPr>
            <a:lvl4pPr marL="1367481" indent="0">
              <a:buNone/>
              <a:defRPr sz="1600" b="1"/>
            </a:lvl4pPr>
            <a:lvl5pPr marL="1823316" indent="0">
              <a:buNone/>
              <a:defRPr sz="1600" b="1"/>
            </a:lvl5pPr>
            <a:lvl6pPr marL="2279151" indent="0">
              <a:buNone/>
              <a:defRPr sz="1600" b="1"/>
            </a:lvl6pPr>
            <a:lvl7pPr marL="2734982" indent="0">
              <a:buNone/>
              <a:defRPr sz="1600" b="1"/>
            </a:lvl7pPr>
            <a:lvl8pPr marL="3190813" indent="0">
              <a:buNone/>
              <a:defRPr sz="1600" b="1"/>
            </a:lvl8pPr>
            <a:lvl9pPr marL="364664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5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25" indent="0">
              <a:buNone/>
              <a:defRPr sz="2000" b="1"/>
            </a:lvl2pPr>
            <a:lvl3pPr marL="911651" indent="0">
              <a:buNone/>
              <a:defRPr sz="1800" b="1"/>
            </a:lvl3pPr>
            <a:lvl4pPr marL="1367481" indent="0">
              <a:buNone/>
              <a:defRPr sz="1600" b="1"/>
            </a:lvl4pPr>
            <a:lvl5pPr marL="1823316" indent="0">
              <a:buNone/>
              <a:defRPr sz="1600" b="1"/>
            </a:lvl5pPr>
            <a:lvl6pPr marL="2279151" indent="0">
              <a:buNone/>
              <a:defRPr sz="1600" b="1"/>
            </a:lvl6pPr>
            <a:lvl7pPr marL="2734982" indent="0">
              <a:buNone/>
              <a:defRPr sz="1600" b="1"/>
            </a:lvl7pPr>
            <a:lvl8pPr marL="3190813" indent="0">
              <a:buNone/>
              <a:defRPr sz="1600" b="1"/>
            </a:lvl8pPr>
            <a:lvl9pPr marL="364664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5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8809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5801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6358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825" indent="0">
              <a:buNone/>
              <a:defRPr sz="1200"/>
            </a:lvl2pPr>
            <a:lvl3pPr marL="911651" indent="0">
              <a:buNone/>
              <a:defRPr sz="1000"/>
            </a:lvl3pPr>
            <a:lvl4pPr marL="1367481" indent="0">
              <a:buNone/>
              <a:defRPr sz="900"/>
            </a:lvl4pPr>
            <a:lvl5pPr marL="1823316" indent="0">
              <a:buNone/>
              <a:defRPr sz="900"/>
            </a:lvl5pPr>
            <a:lvl6pPr marL="2279151" indent="0">
              <a:buNone/>
              <a:defRPr sz="900"/>
            </a:lvl6pPr>
            <a:lvl7pPr marL="2734982" indent="0">
              <a:buNone/>
              <a:defRPr sz="900"/>
            </a:lvl7pPr>
            <a:lvl8pPr marL="3190813" indent="0">
              <a:buNone/>
              <a:defRPr sz="900"/>
            </a:lvl8pPr>
            <a:lvl9pPr marL="364664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9244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825" indent="0">
              <a:buNone/>
              <a:defRPr sz="2800"/>
            </a:lvl2pPr>
            <a:lvl3pPr marL="911651" indent="0">
              <a:buNone/>
              <a:defRPr sz="2400"/>
            </a:lvl3pPr>
            <a:lvl4pPr marL="1367481" indent="0">
              <a:buNone/>
              <a:defRPr sz="2000"/>
            </a:lvl4pPr>
            <a:lvl5pPr marL="1823316" indent="0">
              <a:buNone/>
              <a:defRPr sz="2000"/>
            </a:lvl5pPr>
            <a:lvl6pPr marL="2279151" indent="0">
              <a:buNone/>
              <a:defRPr sz="2000"/>
            </a:lvl6pPr>
            <a:lvl7pPr marL="2734982" indent="0">
              <a:buNone/>
              <a:defRPr sz="2000"/>
            </a:lvl7pPr>
            <a:lvl8pPr marL="3190813" indent="0">
              <a:buNone/>
              <a:defRPr sz="2000"/>
            </a:lvl8pPr>
            <a:lvl9pPr marL="364664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825" indent="0">
              <a:buNone/>
              <a:defRPr sz="1200"/>
            </a:lvl2pPr>
            <a:lvl3pPr marL="911651" indent="0">
              <a:buNone/>
              <a:defRPr sz="1000"/>
            </a:lvl3pPr>
            <a:lvl4pPr marL="1367481" indent="0">
              <a:buNone/>
              <a:defRPr sz="900"/>
            </a:lvl4pPr>
            <a:lvl5pPr marL="1823316" indent="0">
              <a:buNone/>
              <a:defRPr sz="900"/>
            </a:lvl5pPr>
            <a:lvl6pPr marL="2279151" indent="0">
              <a:buNone/>
              <a:defRPr sz="900"/>
            </a:lvl6pPr>
            <a:lvl7pPr marL="2734982" indent="0">
              <a:buNone/>
              <a:defRPr sz="900"/>
            </a:lvl7pPr>
            <a:lvl8pPr marL="3190813" indent="0">
              <a:buNone/>
              <a:defRPr sz="900"/>
            </a:lvl8pPr>
            <a:lvl9pPr marL="364664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4469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7097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8175" y="0"/>
            <a:ext cx="2105025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68314" y="0"/>
            <a:ext cx="6167437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295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29184" y="294100"/>
            <a:ext cx="8016871" cy="314028"/>
          </a:xfrm>
        </p:spPr>
        <p:txBody>
          <a:bodyPr/>
          <a:lstStyle>
            <a:lvl1pPr>
              <a:defRPr sz="204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18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9763" y="6448450"/>
            <a:ext cx="627062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>
                <a:solidFill>
                  <a:srgbClr val="003274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42486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"/>
            <a:ext cx="76327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106363"/>
            <a:ext cx="8874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36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582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165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674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331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433" indent="-18043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6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287" indent="-17726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7"/>
        </a:buBlip>
        <a:defRPr sz="1400">
          <a:solidFill>
            <a:schemeClr val="tx1"/>
          </a:solidFill>
          <a:latin typeface="+mn-lt"/>
          <a:cs typeface="+mn-cs"/>
        </a:defRPr>
      </a:lvl2pPr>
      <a:lvl3pPr marL="1158562" indent="-267488" algn="l" rtl="0" eaLnBrk="0" fontAlgn="base" hangingPunct="0">
        <a:spcBef>
          <a:spcPct val="0"/>
        </a:spcBef>
        <a:spcAft>
          <a:spcPct val="30000"/>
        </a:spcAft>
        <a:buBlip>
          <a:blip r:embed="rId17"/>
        </a:buBlip>
        <a:defRPr sz="2200">
          <a:solidFill>
            <a:schemeClr val="tx1"/>
          </a:solidFill>
          <a:latin typeface="+mn-lt"/>
          <a:cs typeface="+mn-cs"/>
        </a:defRPr>
      </a:lvl3pPr>
      <a:lvl4pPr marL="1660291" indent="-2279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67066" indent="-2279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2895" indent="-2279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8725" indent="-2279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34556" indent="-2279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0386" indent="-2279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25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51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81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316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151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82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13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644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>
                <a:solidFill>
                  <a:srgbClr val="003274"/>
                </a:solidFill>
              </a:rPr>
              <a:pPr/>
              <a:t>1</a:t>
            </a:fld>
            <a:endParaRPr lang="ru-RU" altLang="ru-RU">
              <a:solidFill>
                <a:srgbClr val="003274"/>
              </a:solidFill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7" y="766808"/>
            <a:ext cx="9110336" cy="54726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89963" y="36669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3274"/>
                </a:solidFill>
                <a:cs typeface="Times New Roman" panose="02020603050405020304" pitchFamily="18" charset="0"/>
              </a:rPr>
              <a:t>Модель бережливой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31218594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>
                <a:solidFill>
                  <a:srgbClr val="003274"/>
                </a:solidFill>
              </a:rPr>
              <a:pPr/>
              <a:t>2</a:t>
            </a:fld>
            <a:endParaRPr lang="ru-RU" altLang="ru-RU">
              <a:solidFill>
                <a:srgbClr val="003274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9"/>
            <a:ext cx="9144000" cy="5400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89963" y="36669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3274"/>
                </a:solidFill>
                <a:cs typeface="Times New Roman" panose="02020603050405020304" pitchFamily="18" charset="0"/>
              </a:rPr>
              <a:t>Миссия. Сила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140709576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>
                <a:solidFill>
                  <a:srgbClr val="003274"/>
                </a:solidFill>
              </a:rPr>
              <a:pPr/>
              <a:t>3</a:t>
            </a:fld>
            <a:endParaRPr lang="ru-RU" altLang="ru-RU">
              <a:solidFill>
                <a:srgbClr val="003274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3999" cy="5400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89963" y="36669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3274"/>
                </a:solidFill>
                <a:cs typeface="Times New Roman" panose="02020603050405020304" pitchFamily="18" charset="0"/>
              </a:rPr>
              <a:t>Приверженность ценностям и принципам БП</a:t>
            </a:r>
          </a:p>
        </p:txBody>
      </p:sp>
    </p:spTree>
    <p:extLst>
      <p:ext uri="{BB962C8B-B14F-4D97-AF65-F5344CB8AC3E}">
        <p14:creationId xmlns:p14="http://schemas.microsoft.com/office/powerpoint/2010/main" val="20227639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>
                <a:solidFill>
                  <a:srgbClr val="003274"/>
                </a:solidFill>
              </a:rPr>
              <a:pPr/>
              <a:t>4</a:t>
            </a:fld>
            <a:endParaRPr lang="ru-RU" altLang="ru-RU">
              <a:solidFill>
                <a:srgbClr val="003274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3999" cy="5400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89963" y="36669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3274"/>
                </a:solidFill>
                <a:cs typeface="Times New Roman" panose="02020603050405020304" pitchFamily="18" charset="0"/>
              </a:rPr>
              <a:t>О важности цели</a:t>
            </a:r>
          </a:p>
        </p:txBody>
      </p:sp>
    </p:spTree>
    <p:extLst>
      <p:ext uri="{BB962C8B-B14F-4D97-AF65-F5344CB8AC3E}">
        <p14:creationId xmlns:p14="http://schemas.microsoft.com/office/powerpoint/2010/main" val="27772597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>
                <a:solidFill>
                  <a:srgbClr val="003274"/>
                </a:solidFill>
              </a:rPr>
              <a:pPr/>
              <a:t>5</a:t>
            </a:fld>
            <a:endParaRPr lang="ru-RU" altLang="ru-RU">
              <a:solidFill>
                <a:srgbClr val="003274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400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89963" y="36669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3274"/>
                </a:solidFill>
                <a:cs typeface="Times New Roman" panose="02020603050405020304" pitchFamily="18" charset="0"/>
              </a:rPr>
              <a:t>Мышление</a:t>
            </a:r>
          </a:p>
        </p:txBody>
      </p:sp>
    </p:spTree>
    <p:extLst>
      <p:ext uri="{BB962C8B-B14F-4D97-AF65-F5344CB8AC3E}">
        <p14:creationId xmlns:p14="http://schemas.microsoft.com/office/powerpoint/2010/main" val="258498811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>
                <a:solidFill>
                  <a:srgbClr val="003274"/>
                </a:solidFill>
              </a:rPr>
              <a:pPr/>
              <a:t>6</a:t>
            </a:fld>
            <a:endParaRPr lang="ru-RU" altLang="ru-RU">
              <a:solidFill>
                <a:srgbClr val="003274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" y="980728"/>
            <a:ext cx="9161132" cy="5400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89963" y="36669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3274"/>
                </a:solidFill>
                <a:cs typeface="Times New Roman" panose="02020603050405020304" pitchFamily="18" charset="0"/>
              </a:rPr>
              <a:t>Методы и инструменты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1700808"/>
            <a:ext cx="332667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414142"/>
                </a:solidFill>
              </a:rPr>
              <a:t>Картирование потока создания ценности</a:t>
            </a:r>
            <a:endParaRPr lang="ru-RU" sz="1600" b="1" dirty="0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2277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>
                <a:solidFill>
                  <a:srgbClr val="003274"/>
                </a:solidFill>
              </a:rPr>
              <a:pPr/>
              <a:t>7</a:t>
            </a:fld>
            <a:endParaRPr lang="ru-RU" altLang="ru-RU">
              <a:solidFill>
                <a:srgbClr val="003274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3999" cy="54726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89963" y="36669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3274"/>
                </a:solidFill>
                <a:cs typeface="Times New Roman" panose="02020603050405020304" pitchFamily="18" charset="0"/>
              </a:rPr>
              <a:t>Креативность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117917333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>
                <a:solidFill>
                  <a:srgbClr val="003274"/>
                </a:solidFill>
              </a:rPr>
              <a:pPr/>
              <a:t>8</a:t>
            </a:fld>
            <a:endParaRPr lang="ru-RU" altLang="ru-RU">
              <a:solidFill>
                <a:srgbClr val="003274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4" y="980728"/>
            <a:ext cx="9171804" cy="5400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89963" y="36669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3274"/>
                </a:solidFill>
                <a:cs typeface="Times New Roman" panose="02020603050405020304" pitchFamily="18" charset="0"/>
              </a:rPr>
              <a:t>Личное взаимодействие</a:t>
            </a:r>
          </a:p>
        </p:txBody>
      </p:sp>
    </p:spTree>
    <p:extLst>
      <p:ext uri="{BB962C8B-B14F-4D97-AF65-F5344CB8AC3E}">
        <p14:creationId xmlns:p14="http://schemas.microsoft.com/office/powerpoint/2010/main" val="44212829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6048B4-E1F6-4B7C-B5CF-B726961A650C}" type="slidenum">
              <a:rPr lang="ru-RU" altLang="ru-RU" smtClean="0">
                <a:solidFill>
                  <a:srgbClr val="003274"/>
                </a:solidFill>
              </a:rPr>
              <a:pPr/>
              <a:t>9</a:t>
            </a:fld>
            <a:endParaRPr lang="ru-RU" altLang="ru-RU">
              <a:solidFill>
                <a:srgbClr val="003274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3999" cy="54006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89963" y="366698"/>
            <a:ext cx="6480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kern="0" dirty="0" smtClean="0">
                <a:solidFill>
                  <a:srgbClr val="003274"/>
                </a:solidFill>
                <a:cs typeface="Times New Roman" panose="02020603050405020304" pitchFamily="18" charset="0"/>
              </a:rPr>
              <a:t>Эффективность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123354550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36</Words>
  <Application>Microsoft Office PowerPoint</Application>
  <PresentationFormat>Экран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b-default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Директор</dc:creator>
  <cp:lastModifiedBy>Директор</cp:lastModifiedBy>
  <cp:revision>4</cp:revision>
  <cp:lastPrinted>2019-09-09T05:39:52Z</cp:lastPrinted>
  <dcterms:created xsi:type="dcterms:W3CDTF">2019-09-06T04:23:45Z</dcterms:created>
  <dcterms:modified xsi:type="dcterms:W3CDTF">2019-09-09T06:35:03Z</dcterms:modified>
</cp:coreProperties>
</file>